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79" r:id="rId4"/>
    <p:sldId id="274" r:id="rId5"/>
    <p:sldId id="276" r:id="rId6"/>
    <p:sldId id="277" r:id="rId7"/>
    <p:sldId id="258" r:id="rId8"/>
    <p:sldId id="259" r:id="rId9"/>
    <p:sldId id="260" r:id="rId10"/>
    <p:sldId id="270" r:id="rId11"/>
    <p:sldId id="267" r:id="rId12"/>
    <p:sldId id="261" r:id="rId13"/>
    <p:sldId id="262" r:id="rId14"/>
    <p:sldId id="263" r:id="rId15"/>
    <p:sldId id="264" r:id="rId16"/>
    <p:sldId id="265" r:id="rId17"/>
    <p:sldId id="266" r:id="rId18"/>
    <p:sldId id="268" r:id="rId19"/>
    <p:sldId id="269" r:id="rId20"/>
    <p:sldId id="271" r:id="rId21"/>
    <p:sldId id="280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7AA"/>
    <a:srgbClr val="BE01BE"/>
    <a:srgbClr val="9F9A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1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08A01-204A-7C43-170F-CB0185A4C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945924-6AB7-1005-9867-E6FDE536B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A2246-9236-CFC7-C046-2C0E17202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F1B2-0316-48FF-A3B3-F3E852EBDCCD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52D62-9156-5F9D-C6C4-6BDA26A6B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98080-301D-1FDE-AC53-386016B6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21CC-A85C-4EC2-A444-5802B03A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726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AB1C-62C0-04C4-D584-9C1387C0C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1671C-3AA9-7C1B-C863-2BCA32347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3E144-8C81-BF12-DBF7-D06BD2C58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F1B2-0316-48FF-A3B3-F3E852EBDCCD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72228-2541-1704-268B-15216A37D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4B549-0C71-2650-CF2E-006BBF3A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21CC-A85C-4EC2-A444-5802B03A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77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7FDC25-FB68-EB03-B512-BA62A148E3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B65C6-E64B-04D9-F3E4-275C94672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F4F18-505D-DBA7-5EB0-E9710124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F1B2-0316-48FF-A3B3-F3E852EBDCCD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DA09D-BBB2-472B-CB60-3A714F61E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572CF-17AF-C4A1-F3EA-69955A037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21CC-A85C-4EC2-A444-5802B03A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01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6BCCE-61CE-A1F3-B2FE-79C87CF3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0D91C-C58F-680A-DF8C-1ED72D3DD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5D605-5D71-7E53-B317-EB9F2BB9D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F1B2-0316-48FF-A3B3-F3E852EBDCCD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A0F34-ACA2-289A-26BE-A748FEAF4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0426E-6035-FD6C-1F1E-E1510D09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21CC-A85C-4EC2-A444-5802B03A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411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6CCFB-A03C-92FC-4BEE-B1BD9D27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EAEB8-1661-7D38-CBA3-5B1847A65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BB025-BE68-5A9F-FF6C-BB7C70CA4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F1B2-0316-48FF-A3B3-F3E852EBDCCD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C8AC9-70C8-B629-DC34-3BE2D399E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BB9E2-C7D3-2369-BB6A-832709200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21CC-A85C-4EC2-A444-5802B03A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441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4790-BD44-4A0C-5BA3-E5E0BD92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FA295-E3EC-D352-3EBC-6DE69B51D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C586A-71E5-CD16-83AC-9781E6F0B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D2C9A-0E19-8091-23B3-5C8CD6801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F1B2-0316-48FF-A3B3-F3E852EBDCCD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985FB-C154-CCBA-C280-8E02D588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E382E-FDFF-C082-11DA-8B7FB93B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21CC-A85C-4EC2-A444-5802B03A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823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B2E3-5335-BC64-A70C-61A04FE6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840BA-DBC5-C781-D14F-75DC23E42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548D8-73C1-4E4E-7F66-098B23C4D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5A0A7-D771-0989-0509-3CD682FA7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B433BE-78E3-7FC5-442A-C280B7727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27CDD3-EDC3-58EC-7F9A-A0184806C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F1B2-0316-48FF-A3B3-F3E852EBDCCD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0DB3DB-79E6-26C8-5D7E-8F0DF55F9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5FE409-2BFF-1522-D389-B43FFE92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21CC-A85C-4EC2-A444-5802B03A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053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42AA7-1629-48F1-3BB9-1D84ECF2D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1761BB-756C-0FA5-6F91-F7F9AAFD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F1B2-0316-48FF-A3B3-F3E852EBDCCD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54F4F-8AAB-2275-0591-34D2912E1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F00E8-5F1B-1286-B223-BAD2B340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21CC-A85C-4EC2-A444-5802B03A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587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728ADC-132C-8BFB-4919-75D5F3216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F1B2-0316-48FF-A3B3-F3E852EBDCCD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2EE188-0849-E838-2E6B-32ECC1FA0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FE93-2521-FAE6-F774-55CA870F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21CC-A85C-4EC2-A444-5802B03A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81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4F84C-77EC-FEE1-6695-23A91AEB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30A0F-EF5A-34D3-E29C-CFED1984C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2ECD5-ADAB-1301-1EFA-17CE01684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7728BF-6A43-DB8C-0F05-FE67861CB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F1B2-0316-48FF-A3B3-F3E852EBDCCD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49F4-52A3-35F6-2682-8CB839451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0B19F-A415-D07C-DE8E-1CC154B44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21CC-A85C-4EC2-A444-5802B03A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855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A67B9-6EF1-74AD-6828-F03BF6FB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971781-3CF8-3FF4-7761-B6AAB82909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0ABE4-95F5-38DC-B74F-909785FC4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54E39-F04C-18F2-4406-D07DCA8C4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F1B2-0316-48FF-A3B3-F3E852EBDCCD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BBBD9-39EA-5BA6-189B-266EC101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C88900-845F-D522-373F-0C12751DD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21CC-A85C-4EC2-A444-5802B03A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661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AF5199-4ADA-BD5D-4E3F-9169DB406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90BC2-B803-88B9-AD50-AAD8E750A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30A0B-BE79-3CD2-F363-953AC87ED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BF1B2-0316-48FF-A3B3-F3E852EBDCCD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8AB40-7D3C-A3BB-FDE2-DD4D9F4C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A4D4C-4CFD-3A5B-306A-5A45621CD8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821CC-A85C-4EC2-A444-5802B03A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682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0FAE0C6-1AB4-7F90-A6B5-2DFD02BF01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600" dirty="0">
                <a:latin typeface="Bodoni MT Black" panose="02070A03080606020203" pitchFamily="18" charset="0"/>
              </a:rPr>
              <a:t>Indian Airlines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Airplane">
                <a:extLst>
                  <a:ext uri="{FF2B5EF4-FFF2-40B4-BE49-F238E27FC236}">
                    <a16:creationId xmlns:a16="http://schemas.microsoft.com/office/drawing/2014/main" id="{2AD95425-2157-F57C-4604-88EA98033B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69482108"/>
                  </p:ext>
                </p:extLst>
              </p:nvPr>
            </p:nvGraphicFramePr>
            <p:xfrm rot="16200000">
              <a:off x="-3514388" y="1442285"/>
              <a:ext cx="3055449" cy="375981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3055449" cy="375981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1495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Airplane">
                <a:extLst>
                  <a:ext uri="{FF2B5EF4-FFF2-40B4-BE49-F238E27FC236}">
                    <a16:creationId xmlns:a16="http://schemas.microsoft.com/office/drawing/2014/main" id="{2AD95425-2157-F57C-4604-88EA98033B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3514388" y="1442285"/>
                <a:ext cx="3055449" cy="3759819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D6D38E0-F7AA-CCD7-CB63-3B33F5A24206}"/>
              </a:ext>
            </a:extLst>
          </p:cNvPr>
          <p:cNvSpPr txBox="1"/>
          <p:nvPr/>
        </p:nvSpPr>
        <p:spPr>
          <a:xfrm>
            <a:off x="1388962" y="497711"/>
            <a:ext cx="1169043" cy="37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8F739B-9F87-F336-08CD-08EF3AC4946D}"/>
              </a:ext>
            </a:extLst>
          </p:cNvPr>
          <p:cNvSpPr txBox="1"/>
          <p:nvPr/>
        </p:nvSpPr>
        <p:spPr>
          <a:xfrm>
            <a:off x="1388962" y="4132162"/>
            <a:ext cx="9514390" cy="548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25"/>
              </a:lnSpc>
            </a:pPr>
            <a:r>
              <a:rPr lang="en-IN" sz="2800" b="1" i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Ticket Price Analysis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7040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1.31693 -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4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9" presetClass="emph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9" presetClass="emph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3" dur="3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14" dur="3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15" dur="3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3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EE5D-8EB3-429F-EB41-890A772C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Stops / Via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D6B337-9B01-2888-B8B0-0AFB35143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183188" y="1341425"/>
            <a:ext cx="6172200" cy="4165624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A9683-AF7D-D5F7-811F-252CC02E4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Number of stops, flights of different airlines are taking throughout the journey</a:t>
            </a:r>
          </a:p>
        </p:txBody>
      </p:sp>
    </p:spTree>
    <p:extLst>
      <p:ext uri="{BB962C8B-B14F-4D97-AF65-F5344CB8AC3E}">
        <p14:creationId xmlns:p14="http://schemas.microsoft.com/office/powerpoint/2010/main" val="2751251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C7B51E-C2CC-E2E3-2889-9C8C27C2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/>
              <a:t>Price vs Class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63F96E-2D92-C36C-C1AB-2D02260DBBC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" b="1164"/>
          <a:stretch/>
        </p:blipFill>
        <p:spPr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05E7B2-5623-765A-D1E6-B845DA246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A look through of an Airlines Ticket price according to the class</a:t>
            </a:r>
          </a:p>
        </p:txBody>
      </p:sp>
    </p:spTree>
    <p:extLst>
      <p:ext uri="{BB962C8B-B14F-4D97-AF65-F5344CB8AC3E}">
        <p14:creationId xmlns:p14="http://schemas.microsoft.com/office/powerpoint/2010/main" val="1265870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A038E-A3A1-C85F-4612-711E203F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Average Price of Ticket vs Time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1723B6-1833-CFB3-8B8F-17F31D3E3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5650"/>
            <a:ext cx="10515600" cy="5052349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02345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64994-EA6C-49AA-C785-1FBE042B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Sub Plots of airlines (Average Price vs Days Left)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5E07ED-AF26-29D3-88E9-EA3EB0745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5034577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70509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FC35-BBFC-C238-34AC-F54EC4283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Average Price vs Days Left</a:t>
            </a:r>
            <a:endParaRPr lang="en-IN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704AC5-60B5-EDE6-3D00-9B7A5F9F8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1948"/>
            <a:ext cx="10515600" cy="4873317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90516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41C2-3ADF-E6BE-6016-8DBDE41C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Mean Price of Tickets before purchase date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30DCD6-3622-ED3B-22A7-52D7273CA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8800"/>
            <a:ext cx="10515600" cy="4907666"/>
          </a:xfrm>
          <a:effectLst>
            <a:glow rad="342900">
              <a:srgbClr val="BE01BE">
                <a:alpha val="22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61578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CF2EC-6CA6-CAF1-4CDF-81D03B20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Business Class Pricing vs Days Left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795670-5C7D-B0D1-E714-80ABBB54B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8"/>
            <a:ext cx="10515600" cy="4802187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4567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E876A-0DA1-1C01-52F3-1EBD279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Economy Pricing vs Days Left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D48064-A56C-D973-5433-E2FB2F4DC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794076"/>
            <a:ext cx="10515600" cy="4861367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82399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0A617A7E-7FE6-D0F8-22CB-1A4E598F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City to City Price variation(Business Class)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0BD0AE-4A0E-1F4B-3C30-0D7BDF3C0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38200" y="1805651"/>
            <a:ext cx="10515600" cy="4780344"/>
          </a:xfrm>
          <a:effectLst>
            <a:glow rad="215900">
              <a:srgbClr val="9F9AC0">
                <a:alpha val="86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676846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9795E-C6A1-0C17-9103-9166FECD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City to City Price Variation(Economy Class)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D875C-39F8-A784-87DE-7E985C772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7224"/>
            <a:ext cx="10515600" cy="4884517"/>
          </a:xfr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33643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5" title="Hanging Lightbulbs">
            <a:hlinkClick r:id="" action="ppaction://media"/>
            <a:extLst>
              <a:ext uri="{FF2B5EF4-FFF2-40B4-BE49-F238E27FC236}">
                <a16:creationId xmlns:a16="http://schemas.microsoft.com/office/drawing/2014/main" id="{2C4EBB91-A36C-489F-7801-202BD3121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C7AB69-4304-7458-9C2B-F15E77D98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569CD6"/>
                </a:solidFill>
                <a:effectLst/>
                <a:latin typeface="Candara" panose="020E0502030303020204" pitchFamily="34" charset="0"/>
              </a:rPr>
              <a:t>Indian Airlines Ticket Price</a:t>
            </a:r>
            <a:endParaRPr lang="en-IN" dirty="0">
              <a:latin typeface="Candara" panose="020E05020303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CB2AA-4412-E214-2B2A-423EB521A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5651"/>
            <a:ext cx="10515600" cy="3808070"/>
          </a:xfrm>
        </p:spPr>
        <p:txBody>
          <a:bodyPr/>
          <a:lstStyle/>
          <a:p>
            <a:pPr marL="0" indent="0">
              <a:lnSpc>
                <a:spcPts val="1425"/>
              </a:lnSpc>
              <a:buNone/>
            </a:pPr>
            <a:r>
              <a:rPr lang="en-IN" b="1" dirty="0">
                <a:solidFill>
                  <a:schemeClr val="bg1"/>
                </a:solidFill>
                <a:effectLst/>
                <a:ea typeface="Cascadia Code" panose="020B0609020000020004" pitchFamily="49" charset="0"/>
                <a:cs typeface="Cascadia Code" panose="020B0609020000020004" pitchFamily="49" charset="0"/>
              </a:rPr>
              <a:t>Objective</a:t>
            </a:r>
          </a:p>
          <a:p>
            <a:pPr marL="0" indent="0">
              <a:lnSpc>
                <a:spcPts val="1425"/>
              </a:lnSpc>
              <a:buNone/>
            </a:pPr>
            <a:endParaRPr lang="en-IN" b="1" dirty="0">
              <a:solidFill>
                <a:schemeClr val="bg1"/>
              </a:solidFill>
              <a:effectLst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IN" sz="2400" b="1" dirty="0">
                <a:solidFill>
                  <a:schemeClr val="bg1"/>
                </a:solidFill>
                <a:effectLst/>
                <a:ea typeface="Cascadia Code" panose="020B0609020000020004" pitchFamily="49" charset="0"/>
                <a:cs typeface="Cascadia Code" panose="020B0609020000020004" pitchFamily="49" charset="0"/>
              </a:rPr>
              <a:t>Aim to answer questions like No. of flights available across India,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IN" sz="2400" b="1" dirty="0">
                <a:solidFill>
                  <a:schemeClr val="bg1"/>
                </a:solidFill>
                <a:effectLst/>
                <a:ea typeface="Cascadia Code" panose="020B0609020000020004" pitchFamily="49" charset="0"/>
                <a:cs typeface="Cascadia Code" panose="020B0609020000020004" pitchFamily="49" charset="0"/>
              </a:rPr>
              <a:t>Ticket availability across different class,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IN" sz="2400" b="1" dirty="0">
                <a:solidFill>
                  <a:schemeClr val="bg1"/>
                </a:solidFill>
                <a:effectLst/>
                <a:ea typeface="Cascadia Code" panose="020B0609020000020004" pitchFamily="49" charset="0"/>
                <a:cs typeface="Cascadia Code" panose="020B0609020000020004" pitchFamily="49" charset="0"/>
              </a:rPr>
              <a:t>Price range across different class, etc. </a:t>
            </a:r>
          </a:p>
        </p:txBody>
      </p:sp>
    </p:spTree>
    <p:extLst>
      <p:ext uri="{BB962C8B-B14F-4D97-AF65-F5344CB8AC3E}">
        <p14:creationId xmlns:p14="http://schemas.microsoft.com/office/powerpoint/2010/main" val="23597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A5B0-2C10-D861-BFAF-14857C377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 Average Duration From City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7D48CF-D61C-0B07-AF6B-7E85BD725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5624"/>
            <a:ext cx="10515599" cy="4899267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48798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8A593-91EA-2A4A-0506-783A06D2E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Price vs Duration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2203BD-31EE-D3F6-AB2B-21598EE1A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8152"/>
            <a:ext cx="10515600" cy="4046284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51266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F1F8-DC72-37EB-801C-74D8FBE4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Price Airlines Offering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90233BA-3B68-DB11-C6FB-6EF4505DE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43" y="1839579"/>
            <a:ext cx="11202114" cy="4521892"/>
          </a:xfrm>
          <a:effectLst>
            <a:glow rad="228600">
              <a:srgbClr val="7F77AA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486163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D8116-8B61-4610-308C-C83A69CC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sz="1600" dirty="0"/>
            </a:br>
            <a:r>
              <a:rPr lang="en-IN" sz="31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About the dataset</a:t>
            </a:r>
            <a:br>
              <a:rPr lang="en-IN" sz="1600" dirty="0"/>
            </a:br>
            <a:r>
              <a:rPr lang="en-IN" sz="1800" b="1" dirty="0"/>
              <a:t>The dataset includes details on the ticket booking alternatives available through the website "</a:t>
            </a:r>
            <a:r>
              <a:rPr lang="en-IN" sz="1800" b="1" dirty="0" err="1"/>
              <a:t>Easemytrip</a:t>
            </a:r>
            <a:r>
              <a:rPr lang="en-IN" sz="1800" b="1" dirty="0"/>
              <a:t>" for flights between India's top 6 metro areas. The cleaned dataset contains 11 characteristics and 300261 datapoints. Data was gathered in two stages: for business class tickets and for economy class tickets. The site provided a total of 300261 unique flight booking possibilities. 50 days of data were gathered, from February 11 to March 31 of 2022.</a:t>
            </a:r>
            <a:br>
              <a:rPr lang="en-IN" sz="1600" b="1" dirty="0"/>
            </a:br>
            <a:endParaRPr lang="en-IN" sz="1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EAAD4-B455-3A73-5169-4FAD58DA1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/>
              <a:t>The various features of the dataset are explained below:</a:t>
            </a:r>
          </a:p>
          <a:p>
            <a:r>
              <a:rPr lang="en-IN" dirty="0"/>
              <a:t>Airline: The airline column contains the name of the airline firm.</a:t>
            </a:r>
          </a:p>
          <a:p>
            <a:r>
              <a:rPr lang="en-IN" dirty="0"/>
              <a:t>Flight: The flight code of the aircraft is stored in flight.</a:t>
            </a:r>
          </a:p>
          <a:p>
            <a:r>
              <a:rPr lang="en-IN" dirty="0"/>
              <a:t>Source City: City where the flight departs from is a classification feature with 6 distinctive cities.</a:t>
            </a:r>
          </a:p>
          <a:p>
            <a:r>
              <a:rPr lang="en-IN" dirty="0"/>
              <a:t>Departure Time: This is a categorical feature that was deduced from time periods being divided into bins.</a:t>
            </a:r>
          </a:p>
          <a:p>
            <a:r>
              <a:rPr lang="en-IN" dirty="0"/>
              <a:t>Stops: A category feature that holds the number of stops between the source and destination cities.</a:t>
            </a:r>
          </a:p>
          <a:p>
            <a:r>
              <a:rPr lang="en-IN" dirty="0"/>
              <a:t>Arrival Time: This derived categorical feature was developed by binning time intervals. It maintains information regarding the arrival time.</a:t>
            </a:r>
          </a:p>
          <a:p>
            <a:r>
              <a:rPr lang="en-IN" dirty="0"/>
              <a:t>Destination City: The location of the aircraft's landing.</a:t>
            </a:r>
          </a:p>
          <a:p>
            <a:r>
              <a:rPr lang="en-IN" dirty="0"/>
              <a:t>Class: A permanent feature that shows the total number of hours needed to travel between cities.</a:t>
            </a:r>
          </a:p>
          <a:p>
            <a:r>
              <a:rPr lang="en-IN" dirty="0"/>
              <a:t>Duration: A permanent feature that shows the total number of hours needed to travel between cities.</a:t>
            </a:r>
          </a:p>
          <a:p>
            <a:r>
              <a:rPr lang="en-IN" dirty="0"/>
              <a:t>Days Left: The trip date is subtracted from the booking date to arrive at this derived feature.</a:t>
            </a:r>
          </a:p>
          <a:p>
            <a:r>
              <a:rPr lang="en-IN" dirty="0"/>
              <a:t>Price: Information about the ticket price is stored in the target variable.</a:t>
            </a:r>
          </a:p>
        </p:txBody>
      </p:sp>
    </p:spTree>
    <p:extLst>
      <p:ext uri="{BB962C8B-B14F-4D97-AF65-F5344CB8AC3E}">
        <p14:creationId xmlns:p14="http://schemas.microsoft.com/office/powerpoint/2010/main" val="2010015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0ADC5-186A-EA86-6F0A-9334041E2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353D3B4-9A87-8524-9E8C-CB1DB6EE6BFB}"/>
              </a:ext>
            </a:extLst>
          </p:cNvPr>
          <p:cNvGrpSpPr/>
          <p:nvPr/>
        </p:nvGrpSpPr>
        <p:grpSpPr>
          <a:xfrm>
            <a:off x="2088469" y="0"/>
            <a:ext cx="4398357" cy="6858000"/>
            <a:chOff x="8219519" y="0"/>
            <a:chExt cx="4398357" cy="6858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5B77BDE-B413-E86B-3D02-8D35C0BED6A1}"/>
                </a:ext>
              </a:extLst>
            </p:cNvPr>
            <p:cNvGrpSpPr/>
            <p:nvPr/>
          </p:nvGrpSpPr>
          <p:grpSpPr>
            <a:xfrm>
              <a:off x="8219519" y="0"/>
              <a:ext cx="4398357" cy="6858000"/>
              <a:chOff x="8219519" y="0"/>
              <a:chExt cx="4398357" cy="68580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576C2B-16EE-C986-CE8F-E1CFB34B8F01}"/>
                  </a:ext>
                </a:extLst>
              </p:cNvPr>
              <p:cNvSpPr/>
              <p:nvPr/>
            </p:nvSpPr>
            <p:spPr>
              <a:xfrm>
                <a:off x="8219519" y="0"/>
                <a:ext cx="3975467" cy="685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5000" dirty="0"/>
                  <a:t>Ⅲ</a:t>
                </a:r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36041813-E7F4-7CCB-4BD9-6DBA04D3CD87}"/>
                  </a:ext>
                </a:extLst>
              </p:cNvPr>
              <p:cNvSpPr/>
              <p:nvPr/>
            </p:nvSpPr>
            <p:spPr>
              <a:xfrm rot="5400000">
                <a:off x="11859247" y="947270"/>
                <a:ext cx="1091382" cy="425876"/>
              </a:xfrm>
              <a:prstGeom prst="triangle">
                <a:avLst>
                  <a:gd name="adj" fmla="val 51613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40033A-7217-2038-F903-44160BC09B8B}"/>
                </a:ext>
              </a:extLst>
            </p:cNvPr>
            <p:cNvSpPr txBox="1"/>
            <p:nvPr/>
          </p:nvSpPr>
          <p:spPr>
            <a:xfrm>
              <a:off x="8680772" y="5220182"/>
              <a:ext cx="3141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Insights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D96FB0-B009-5F2B-69CA-61045CA0805A}"/>
              </a:ext>
            </a:extLst>
          </p:cNvPr>
          <p:cNvGrpSpPr/>
          <p:nvPr/>
        </p:nvGrpSpPr>
        <p:grpSpPr>
          <a:xfrm>
            <a:off x="902825" y="0"/>
            <a:ext cx="4642329" cy="6858000"/>
            <a:chOff x="4018417" y="0"/>
            <a:chExt cx="4637589" cy="693999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F92C376-8AD6-AEB4-503D-286E7967A585}"/>
                </a:ext>
              </a:extLst>
            </p:cNvPr>
            <p:cNvSpPr/>
            <p:nvPr/>
          </p:nvSpPr>
          <p:spPr>
            <a:xfrm>
              <a:off x="4018417" y="0"/>
              <a:ext cx="4214176" cy="69399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Ⅱ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A4B917-F8E7-F621-EC4D-EDA7A81E29E5}"/>
                </a:ext>
              </a:extLst>
            </p:cNvPr>
            <p:cNvSpPr txBox="1"/>
            <p:nvPr/>
          </p:nvSpPr>
          <p:spPr>
            <a:xfrm>
              <a:off x="4497552" y="5220182"/>
              <a:ext cx="32011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EDA</a:t>
              </a: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A4FBD357-8A0E-72D6-8B30-FB1203091AEE}"/>
                </a:ext>
              </a:extLst>
            </p:cNvPr>
            <p:cNvSpPr/>
            <p:nvPr/>
          </p:nvSpPr>
          <p:spPr>
            <a:xfrm rot="5400000">
              <a:off x="7896180" y="946073"/>
              <a:ext cx="1091381" cy="428271"/>
            </a:xfrm>
            <a:prstGeom prst="triangle">
              <a:avLst>
                <a:gd name="adj" fmla="val 5180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1AAD2C-EDDD-B02D-AE88-9464DF4B002C}"/>
              </a:ext>
            </a:extLst>
          </p:cNvPr>
          <p:cNvGrpSpPr/>
          <p:nvPr/>
        </p:nvGrpSpPr>
        <p:grpSpPr>
          <a:xfrm>
            <a:off x="0" y="0"/>
            <a:ext cx="4465052" cy="6858000"/>
            <a:chOff x="-1" y="0"/>
            <a:chExt cx="4439265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676674-5007-0516-EDD1-D59E596227AF}"/>
                </a:ext>
              </a:extLst>
            </p:cNvPr>
            <p:cNvSpPr/>
            <p:nvPr/>
          </p:nvSpPr>
          <p:spPr>
            <a:xfrm>
              <a:off x="-1" y="0"/>
              <a:ext cx="4001730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Ⅰ</a:t>
              </a: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7AC1A2BE-8E99-15DE-E17E-7FCAE6F54C8C}"/>
                </a:ext>
              </a:extLst>
            </p:cNvPr>
            <p:cNvSpPr/>
            <p:nvPr/>
          </p:nvSpPr>
          <p:spPr>
            <a:xfrm rot="5400000">
              <a:off x="3674806" y="941440"/>
              <a:ext cx="1091381" cy="437535"/>
            </a:xfrm>
            <a:prstGeom prst="triangle">
              <a:avLst>
                <a:gd name="adj" fmla="val 5180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1A518B-9460-794C-D645-15A856A1C6F5}"/>
                </a:ext>
              </a:extLst>
            </p:cNvPr>
            <p:cNvSpPr txBox="1"/>
            <p:nvPr/>
          </p:nvSpPr>
          <p:spPr>
            <a:xfrm>
              <a:off x="398175" y="5220182"/>
              <a:ext cx="32053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Questioning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2568820"/>
      </p:ext>
    </p:extLst>
  </p:cSld>
  <p:clrMapOvr>
    <a:masterClrMapping/>
  </p:clrMapOvr>
  <p:transition spd="slow">
    <p:cover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0EB60-36B1-702B-AA1E-431E4A6A4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FC5A2EA-4EAD-0E4E-75D0-FF03B17A6668}"/>
              </a:ext>
            </a:extLst>
          </p:cNvPr>
          <p:cNvGrpSpPr/>
          <p:nvPr/>
        </p:nvGrpSpPr>
        <p:grpSpPr>
          <a:xfrm>
            <a:off x="5172053" y="0"/>
            <a:ext cx="4398357" cy="6858000"/>
            <a:chOff x="8219519" y="0"/>
            <a:chExt cx="4398357" cy="6858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7628B1B-CEB6-BCFD-96E0-FF81B697F08F}"/>
                </a:ext>
              </a:extLst>
            </p:cNvPr>
            <p:cNvGrpSpPr/>
            <p:nvPr/>
          </p:nvGrpSpPr>
          <p:grpSpPr>
            <a:xfrm>
              <a:off x="8219519" y="0"/>
              <a:ext cx="4398357" cy="6858000"/>
              <a:chOff x="8219519" y="0"/>
              <a:chExt cx="4398357" cy="68580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AFD0D5-066F-5F79-1431-E8313323A15A}"/>
                  </a:ext>
                </a:extLst>
              </p:cNvPr>
              <p:cNvSpPr/>
              <p:nvPr/>
            </p:nvSpPr>
            <p:spPr>
              <a:xfrm>
                <a:off x="8219519" y="0"/>
                <a:ext cx="3975467" cy="685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5000" dirty="0"/>
                  <a:t>Ⅲ</a:t>
                </a:r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B2EBFAAE-9DB1-78FF-E098-90D6DA05B574}"/>
                  </a:ext>
                </a:extLst>
              </p:cNvPr>
              <p:cNvSpPr/>
              <p:nvPr/>
            </p:nvSpPr>
            <p:spPr>
              <a:xfrm rot="5400000">
                <a:off x="11859247" y="947270"/>
                <a:ext cx="1091382" cy="425876"/>
              </a:xfrm>
              <a:prstGeom prst="triangle">
                <a:avLst>
                  <a:gd name="adj" fmla="val 51613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BB659F-DBDF-C3D1-3DCF-C3AC5D35815D}"/>
                </a:ext>
              </a:extLst>
            </p:cNvPr>
            <p:cNvSpPr txBox="1"/>
            <p:nvPr/>
          </p:nvSpPr>
          <p:spPr>
            <a:xfrm>
              <a:off x="8680772" y="5220182"/>
              <a:ext cx="3141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Insights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1443E1-AD2E-2792-AB3A-961863E4DE5A}"/>
              </a:ext>
            </a:extLst>
          </p:cNvPr>
          <p:cNvGrpSpPr/>
          <p:nvPr/>
        </p:nvGrpSpPr>
        <p:grpSpPr>
          <a:xfrm>
            <a:off x="3999851" y="0"/>
            <a:ext cx="4611011" cy="6858000"/>
            <a:chOff x="3995137" y="0"/>
            <a:chExt cx="4636969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6F4B01-FCBD-6913-267D-4DE751CF5650}"/>
                </a:ext>
              </a:extLst>
            </p:cNvPr>
            <p:cNvSpPr/>
            <p:nvPr/>
          </p:nvSpPr>
          <p:spPr>
            <a:xfrm>
              <a:off x="3995137" y="0"/>
              <a:ext cx="4214176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Ⅱ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49E669-0D3D-C202-40DE-2303235B8679}"/>
                </a:ext>
              </a:extLst>
            </p:cNvPr>
            <p:cNvSpPr txBox="1"/>
            <p:nvPr/>
          </p:nvSpPr>
          <p:spPr>
            <a:xfrm>
              <a:off x="4497552" y="5220182"/>
              <a:ext cx="32011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EDA</a:t>
              </a: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B4BB096A-6B23-777A-49E6-709DB5CE7C0E}"/>
                </a:ext>
              </a:extLst>
            </p:cNvPr>
            <p:cNvSpPr/>
            <p:nvPr/>
          </p:nvSpPr>
          <p:spPr>
            <a:xfrm rot="5400000">
              <a:off x="7872280" y="946073"/>
              <a:ext cx="1091381" cy="428271"/>
            </a:xfrm>
            <a:prstGeom prst="triangle">
              <a:avLst>
                <a:gd name="adj" fmla="val 5180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A689B94-206F-C924-68E6-D5E77FA76E8B}"/>
              </a:ext>
            </a:extLst>
          </p:cNvPr>
          <p:cNvGrpSpPr/>
          <p:nvPr/>
        </p:nvGrpSpPr>
        <p:grpSpPr>
          <a:xfrm>
            <a:off x="-28259" y="0"/>
            <a:ext cx="4493311" cy="6858000"/>
            <a:chOff x="-1" y="0"/>
            <a:chExt cx="4439265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1D6483-2962-CEA5-B913-B9C3178BA002}"/>
                </a:ext>
              </a:extLst>
            </p:cNvPr>
            <p:cNvSpPr/>
            <p:nvPr/>
          </p:nvSpPr>
          <p:spPr>
            <a:xfrm>
              <a:off x="-1" y="0"/>
              <a:ext cx="4001730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Ⅰ</a:t>
              </a: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32352B6B-44FA-054C-D216-8F3C8A4452C6}"/>
                </a:ext>
              </a:extLst>
            </p:cNvPr>
            <p:cNvSpPr/>
            <p:nvPr/>
          </p:nvSpPr>
          <p:spPr>
            <a:xfrm rot="5400000">
              <a:off x="3674806" y="941440"/>
              <a:ext cx="1091381" cy="437535"/>
            </a:xfrm>
            <a:prstGeom prst="triangle">
              <a:avLst>
                <a:gd name="adj" fmla="val 5180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9A199D-0C48-718D-58BE-9F1BD95A2B5C}"/>
                </a:ext>
              </a:extLst>
            </p:cNvPr>
            <p:cNvSpPr txBox="1"/>
            <p:nvPr/>
          </p:nvSpPr>
          <p:spPr>
            <a:xfrm>
              <a:off x="398175" y="5220182"/>
              <a:ext cx="32053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Questioning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159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CCD42-8562-5DF0-2D26-A9C7DA630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780772E-8287-1241-A07C-6C3CA392DD08}"/>
              </a:ext>
            </a:extLst>
          </p:cNvPr>
          <p:cNvGrpSpPr/>
          <p:nvPr/>
        </p:nvGrpSpPr>
        <p:grpSpPr>
          <a:xfrm>
            <a:off x="8215726" y="0"/>
            <a:ext cx="3976274" cy="6858000"/>
            <a:chOff x="8219519" y="0"/>
            <a:chExt cx="4398357" cy="6858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907A304-D168-B393-6368-99F09A856402}"/>
                </a:ext>
              </a:extLst>
            </p:cNvPr>
            <p:cNvGrpSpPr/>
            <p:nvPr/>
          </p:nvGrpSpPr>
          <p:grpSpPr>
            <a:xfrm>
              <a:off x="8219519" y="0"/>
              <a:ext cx="4398357" cy="6858000"/>
              <a:chOff x="8219519" y="0"/>
              <a:chExt cx="4398357" cy="68580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328094-1BD3-90D3-96EA-665790307ED2}"/>
                  </a:ext>
                </a:extLst>
              </p:cNvPr>
              <p:cNvSpPr/>
              <p:nvPr/>
            </p:nvSpPr>
            <p:spPr>
              <a:xfrm>
                <a:off x="8219519" y="0"/>
                <a:ext cx="3975467" cy="685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5000" dirty="0"/>
                  <a:t>Ⅲ</a:t>
                </a:r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6575D070-F7B6-3198-A7A4-F471D9E4A498}"/>
                  </a:ext>
                </a:extLst>
              </p:cNvPr>
              <p:cNvSpPr/>
              <p:nvPr/>
            </p:nvSpPr>
            <p:spPr>
              <a:xfrm rot="5400000">
                <a:off x="11859247" y="947270"/>
                <a:ext cx="1091382" cy="425876"/>
              </a:xfrm>
              <a:prstGeom prst="triangle">
                <a:avLst>
                  <a:gd name="adj" fmla="val 51613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D9E73B-A86E-4E68-750B-605CB4CC7D13}"/>
                </a:ext>
              </a:extLst>
            </p:cNvPr>
            <p:cNvSpPr txBox="1"/>
            <p:nvPr/>
          </p:nvSpPr>
          <p:spPr>
            <a:xfrm>
              <a:off x="8680772" y="5220182"/>
              <a:ext cx="3141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Insights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AB5639-597F-B0A8-A1C5-D4542015E443}"/>
              </a:ext>
            </a:extLst>
          </p:cNvPr>
          <p:cNvGrpSpPr/>
          <p:nvPr/>
        </p:nvGrpSpPr>
        <p:grpSpPr>
          <a:xfrm>
            <a:off x="4041547" y="0"/>
            <a:ext cx="4600053" cy="6858000"/>
            <a:chOff x="4018417" y="0"/>
            <a:chExt cx="4625949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ECF010-A769-2FAE-201D-404A5BD4D216}"/>
                </a:ext>
              </a:extLst>
            </p:cNvPr>
            <p:cNvSpPr/>
            <p:nvPr/>
          </p:nvSpPr>
          <p:spPr>
            <a:xfrm>
              <a:off x="4018417" y="0"/>
              <a:ext cx="4214176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Ⅱ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CD068E-BD59-F316-FFAA-8D821B857A53}"/>
                </a:ext>
              </a:extLst>
            </p:cNvPr>
            <p:cNvSpPr txBox="1"/>
            <p:nvPr/>
          </p:nvSpPr>
          <p:spPr>
            <a:xfrm>
              <a:off x="4497552" y="5220182"/>
              <a:ext cx="32011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EDA</a:t>
              </a: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3250BF27-510B-BB84-4447-B963C12B2C21}"/>
                </a:ext>
              </a:extLst>
            </p:cNvPr>
            <p:cNvSpPr/>
            <p:nvPr/>
          </p:nvSpPr>
          <p:spPr>
            <a:xfrm rot="5400000">
              <a:off x="7884540" y="946073"/>
              <a:ext cx="1091381" cy="428271"/>
            </a:xfrm>
            <a:prstGeom prst="triangle">
              <a:avLst>
                <a:gd name="adj" fmla="val 5180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72CAD17-6AFB-D20A-F8AC-115D0931698E}"/>
              </a:ext>
            </a:extLst>
          </p:cNvPr>
          <p:cNvGrpSpPr/>
          <p:nvPr/>
        </p:nvGrpSpPr>
        <p:grpSpPr>
          <a:xfrm>
            <a:off x="-601" y="0"/>
            <a:ext cx="4493311" cy="6858000"/>
            <a:chOff x="-1" y="0"/>
            <a:chExt cx="4439265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4BF12E-7CCF-714F-9DFE-9C74E52B29DD}"/>
                </a:ext>
              </a:extLst>
            </p:cNvPr>
            <p:cNvSpPr/>
            <p:nvPr/>
          </p:nvSpPr>
          <p:spPr>
            <a:xfrm>
              <a:off x="-1" y="0"/>
              <a:ext cx="4001730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Ⅰ</a:t>
              </a: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3680304D-6BE0-D5D2-2CFF-9A159E416CBC}"/>
                </a:ext>
              </a:extLst>
            </p:cNvPr>
            <p:cNvSpPr/>
            <p:nvPr/>
          </p:nvSpPr>
          <p:spPr>
            <a:xfrm rot="5400000">
              <a:off x="3674806" y="941440"/>
              <a:ext cx="1091381" cy="437535"/>
            </a:xfrm>
            <a:prstGeom prst="triangle">
              <a:avLst>
                <a:gd name="adj" fmla="val 5180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C7FA84-B41E-9B80-E8E4-D2979FD638F0}"/>
                </a:ext>
              </a:extLst>
            </p:cNvPr>
            <p:cNvSpPr txBox="1"/>
            <p:nvPr/>
          </p:nvSpPr>
          <p:spPr>
            <a:xfrm>
              <a:off x="398175" y="5220182"/>
              <a:ext cx="32053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Questioning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0487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9F3A6-EA92-4720-6365-40E1B932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Unique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786C80-D91A-CC16-C072-458835751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35588" y="1347787"/>
            <a:ext cx="5867400" cy="4152900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B0151-3123-080B-DB51-3782D4F1E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Number of unique flights operating by airlines.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4181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0A07A2-4112-F001-749C-5233007E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Deporting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BDC5B8-5A89-1C16-F497-86F16F1B0BF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" r="880"/>
          <a:stretch/>
        </p:blipFill>
        <p:spPr>
          <a:effectLst>
            <a:glow rad="228600">
              <a:schemeClr val="accent2">
                <a:alpha val="40000"/>
              </a:schemeClr>
            </a:glow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B59943-F21D-FD2F-EC13-00D9673B9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 The Palette Density in this chart describes the value count of each category. Least flights are deporting from Chennai and Delhi is highest in deporting flights 🛫🛫🛫</a:t>
            </a:r>
          </a:p>
        </p:txBody>
      </p:sp>
    </p:spTree>
    <p:extLst>
      <p:ext uri="{BB962C8B-B14F-4D97-AF65-F5344CB8AC3E}">
        <p14:creationId xmlns:p14="http://schemas.microsoft.com/office/powerpoint/2010/main" val="2871417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981EDA5-6ED3-DDDC-3960-5DAC6AB6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Arriving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4D2999-170A-D230-62B1-5B9E543F83A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" r="880"/>
          <a:stretch/>
        </p:blipFill>
        <p:spPr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7D83F2-385C-FAD8-1AFA-8B9DA578C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👆👆👆 This explains the Flight arrivals from other cities. Chennai receiving the less flights and Mumbai receiving highest number of flights from other cities🛬🛬🛬</a:t>
            </a:r>
          </a:p>
        </p:txBody>
      </p:sp>
    </p:spTree>
    <p:extLst>
      <p:ext uri="{BB962C8B-B14F-4D97-AF65-F5344CB8AC3E}">
        <p14:creationId xmlns:p14="http://schemas.microsoft.com/office/powerpoint/2010/main" val="239763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499</Words>
  <Application>Microsoft Office PowerPoint</Application>
  <PresentationFormat>Widescreen</PresentationFormat>
  <Paragraphs>61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Algerian</vt:lpstr>
      <vt:lpstr>Arial</vt:lpstr>
      <vt:lpstr>Arial Black</vt:lpstr>
      <vt:lpstr>Bodoni MT Black</vt:lpstr>
      <vt:lpstr>Calibri</vt:lpstr>
      <vt:lpstr>Calibri Light</vt:lpstr>
      <vt:lpstr>Candara</vt:lpstr>
      <vt:lpstr>Cascadia Code</vt:lpstr>
      <vt:lpstr>Consolas</vt:lpstr>
      <vt:lpstr>Office Theme</vt:lpstr>
      <vt:lpstr>PowerPoint Presentation</vt:lpstr>
      <vt:lpstr>Indian Airlines Ticket Price</vt:lpstr>
      <vt:lpstr> About the dataset The dataset includes details on the ticket booking alternatives available through the website "Easemytrip" for flights between India's top 6 metro areas. The cleaned dataset contains 11 characteristics and 300261 datapoints. Data was gathered in two stages: for business class tickets and for economy class tickets. The site provided a total of 300261 unique flight booking possibilities. 50 days of data were gathered, from February 11 to March 31 of 2022. </vt:lpstr>
      <vt:lpstr>PowerPoint Presentation</vt:lpstr>
      <vt:lpstr>PowerPoint Presentation</vt:lpstr>
      <vt:lpstr>PowerPoint Presentation</vt:lpstr>
      <vt:lpstr>Unique </vt:lpstr>
      <vt:lpstr>Deporting</vt:lpstr>
      <vt:lpstr>Arriving</vt:lpstr>
      <vt:lpstr>Stops / Via</vt:lpstr>
      <vt:lpstr>Price vs Class</vt:lpstr>
      <vt:lpstr>Average Price of Ticket vs Time </vt:lpstr>
      <vt:lpstr>Sub Plots of airlines (Average Price vs Days Left)</vt:lpstr>
      <vt:lpstr>Average Price vs Days Left</vt:lpstr>
      <vt:lpstr>Mean Price of Tickets before purchase date</vt:lpstr>
      <vt:lpstr>Business Class Pricing vs Days Left</vt:lpstr>
      <vt:lpstr>Economy Pricing vs Days Left</vt:lpstr>
      <vt:lpstr>City to City Price variation(Business Class)</vt:lpstr>
      <vt:lpstr>City to City Price Variation(Economy Class)</vt:lpstr>
      <vt:lpstr> Average Duration From City </vt:lpstr>
      <vt:lpstr>Price vs Duration</vt:lpstr>
      <vt:lpstr>Price Airlines Offering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Mahankali Uday</dc:creator>
  <cp:lastModifiedBy>Mahankali Uday</cp:lastModifiedBy>
  <cp:revision>7</cp:revision>
  <dcterms:created xsi:type="dcterms:W3CDTF">2024-12-01T11:37:35Z</dcterms:created>
  <dcterms:modified xsi:type="dcterms:W3CDTF">2024-12-02T10:43:14Z</dcterms:modified>
</cp:coreProperties>
</file>